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7F7379-2460-4778-B025-B289F01EF07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132167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F7379-2460-4778-B025-B289F01EF07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3843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F7379-2460-4778-B025-B289F01EF07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13000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F7379-2460-4778-B025-B289F01EF07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368325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7379-2460-4778-B025-B289F01EF076}"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863351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F7379-2460-4778-B025-B289F01EF076}"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371552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7F7379-2460-4778-B025-B289F01EF076}"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201875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7F7379-2460-4778-B025-B289F01EF076}"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361479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F7379-2460-4778-B025-B289F01EF076}"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156950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F7379-2460-4778-B025-B289F01EF076}"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214382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F7379-2460-4778-B025-B289F01EF076}"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7176E-9ABA-44C0-B7B0-2EA316320256}" type="slidenum">
              <a:rPr lang="en-US" smtClean="0"/>
              <a:t>‹#›</a:t>
            </a:fld>
            <a:endParaRPr lang="en-US"/>
          </a:p>
        </p:txBody>
      </p:sp>
    </p:spTree>
    <p:extLst>
      <p:ext uri="{BB962C8B-B14F-4D97-AF65-F5344CB8AC3E}">
        <p14:creationId xmlns:p14="http://schemas.microsoft.com/office/powerpoint/2010/main" val="329912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F7379-2460-4778-B025-B289F01EF076}"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7176E-9ABA-44C0-B7B0-2EA316320256}" type="slidenum">
              <a:rPr lang="en-US" smtClean="0"/>
              <a:t>‹#›</a:t>
            </a:fld>
            <a:endParaRPr lang="en-US"/>
          </a:p>
        </p:txBody>
      </p:sp>
    </p:spTree>
    <p:extLst>
      <p:ext uri="{BB962C8B-B14F-4D97-AF65-F5344CB8AC3E}">
        <p14:creationId xmlns:p14="http://schemas.microsoft.com/office/powerpoint/2010/main" val="248138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Poor Law Reform of 1834</a:t>
            </a:r>
            <a:endParaRPr lang="en-US" b="1" dirty="0"/>
          </a:p>
        </p:txBody>
      </p:sp>
      <p:sp>
        <p:nvSpPr>
          <p:cNvPr id="3" name="Subtitle 2"/>
          <p:cNvSpPr>
            <a:spLocks noGrp="1"/>
          </p:cNvSpPr>
          <p:nvPr>
            <p:ph type="subTitle" idx="1"/>
          </p:nvPr>
        </p:nvSpPr>
        <p:spPr/>
        <p:txBody>
          <a:bodyPr>
            <a:normAutofit/>
          </a:bodyPr>
          <a:lstStyle/>
          <a:p>
            <a:r>
              <a:rPr lang="en-US" sz="2800" dirty="0">
                <a:latin typeface="Times New Roman" pitchFamily="18" charset="0"/>
                <a:cs typeface="Times New Roman" pitchFamily="18" charset="0"/>
              </a:rPr>
              <a:t>History of Welfare Development in UK</a:t>
            </a:r>
          </a:p>
          <a:p>
            <a:endParaRPr lang="en-US" sz="2800" dirty="0"/>
          </a:p>
        </p:txBody>
      </p:sp>
    </p:spTree>
    <p:extLst>
      <p:ext uri="{BB962C8B-B14F-4D97-AF65-F5344CB8AC3E}">
        <p14:creationId xmlns:p14="http://schemas.microsoft.com/office/powerpoint/2010/main" val="225878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81600"/>
          </a:xfrm>
        </p:spPr>
        <p:txBody>
          <a:bodyPr>
            <a:normAutofit/>
          </a:bodyPr>
          <a:lstStyle/>
          <a:p>
            <a:pPr algn="just"/>
            <a:r>
              <a:rPr lang="en-US" sz="2000" b="1" dirty="0">
                <a:latin typeface="Times New Roman" pitchFamily="18" charset="0"/>
                <a:cs typeface="Times New Roman" pitchFamily="18" charset="0"/>
              </a:rPr>
              <a:t>Royal Commission</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1832, severe opposition to the poor law practice, the rising flood of pauperism, and the heavy increase in the poor-tax burden led to the appointment of  a “Royal Commission for Inquiring into the Administration and Practical Operation of  the Poor Laws.”</a:t>
            </a:r>
          </a:p>
          <a:p>
            <a:pPr algn="just"/>
            <a:r>
              <a:rPr lang="en-US" sz="2000" dirty="0" smtClean="0">
                <a:latin typeface="Times New Roman" pitchFamily="18" charset="0"/>
                <a:cs typeface="Times New Roman" pitchFamily="18" charset="0"/>
              </a:rPr>
              <a:t>Its chairman became Professor Nassau W. Senior, a noted economist, and its secretary Edwin Chadwick, a brilliant young lawyer who had studied under </a:t>
            </a:r>
            <a:r>
              <a:rPr lang="en-US" sz="2000" dirty="0">
                <a:latin typeface="Times New Roman" pitchFamily="18" charset="0"/>
                <a:cs typeface="Times New Roman" pitchFamily="18" charset="0"/>
              </a:rPr>
              <a:t>J</a:t>
            </a:r>
            <a:r>
              <a:rPr lang="en-US" sz="2000" dirty="0" smtClean="0">
                <a:latin typeface="Times New Roman" pitchFamily="18" charset="0"/>
                <a:cs typeface="Times New Roman" pitchFamily="18" charset="0"/>
              </a:rPr>
              <a:t>eremy Bentham. </a:t>
            </a:r>
          </a:p>
          <a:p>
            <a:pPr algn="just"/>
            <a:r>
              <a:rPr lang="en-US" sz="2000" dirty="0" smtClean="0">
                <a:latin typeface="Times New Roman" pitchFamily="18" charset="0"/>
                <a:cs typeface="Times New Roman" pitchFamily="18" charset="0"/>
              </a:rPr>
              <a:t>The commission undertook an extensive two year survey of poor law administration in every county of England and rendered its report in 1834. </a:t>
            </a:r>
            <a:endParaRPr lang="en-US"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5817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b="1" dirty="0">
                <a:latin typeface="Times New Roman" pitchFamily="18" charset="0"/>
                <a:cs typeface="Times New Roman" pitchFamily="18" charset="0"/>
              </a:rPr>
              <a:t>Royal </a:t>
            </a:r>
            <a:r>
              <a:rPr lang="en-US" sz="2000" b="1" dirty="0" smtClean="0">
                <a:latin typeface="Times New Roman" pitchFamily="18" charset="0"/>
                <a:cs typeface="Times New Roman" pitchFamily="18" charset="0"/>
              </a:rPr>
              <a:t>Commission Report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report contained </a:t>
            </a:r>
            <a:r>
              <a:rPr lang="en-US" sz="2000" b="1" dirty="0" smtClean="0">
                <a:latin typeface="Times New Roman" pitchFamily="18" charset="0"/>
                <a:cs typeface="Times New Roman" pitchFamily="18" charset="0"/>
              </a:rPr>
              <a:t>Six</a:t>
            </a:r>
            <a:r>
              <a:rPr lang="en-US" sz="2000" dirty="0" smtClean="0">
                <a:latin typeface="Times New Roman" pitchFamily="18" charset="0"/>
                <a:cs typeface="Times New Roman" pitchFamily="18" charset="0"/>
              </a:rPr>
              <a:t> main recommendations.</a:t>
            </a:r>
          </a:p>
          <a:p>
            <a:pPr marL="457200" indent="-457200" algn="just">
              <a:buFont typeface="+mj-lt"/>
              <a:buAutoNum type="arabicPeriod"/>
            </a:pPr>
            <a:r>
              <a:rPr lang="en-US" sz="2000" dirty="0" smtClean="0">
                <a:latin typeface="Times New Roman" pitchFamily="18" charset="0"/>
                <a:cs typeface="Times New Roman" pitchFamily="18" charset="0"/>
              </a:rPr>
              <a:t>To abolish partial relief as provided under the Speenhamland system</a:t>
            </a:r>
          </a:p>
          <a:p>
            <a:pPr marL="457200" indent="-457200" algn="just">
              <a:buFont typeface="+mj-lt"/>
              <a:buAutoNum type="arabicPeriod"/>
            </a:pPr>
            <a:r>
              <a:rPr lang="en-US" sz="2000" dirty="0" smtClean="0">
                <a:latin typeface="Times New Roman" pitchFamily="18" charset="0"/>
                <a:cs typeface="Times New Roman" pitchFamily="18" charset="0"/>
              </a:rPr>
              <a:t>To place all able-bodied applicants for relief in the workhouse</a:t>
            </a:r>
          </a:p>
          <a:p>
            <a:pPr marL="457200" indent="-457200" algn="just">
              <a:buFont typeface="+mj-lt"/>
              <a:buAutoNum type="arabicPeriod"/>
            </a:pPr>
            <a:r>
              <a:rPr lang="en-US" sz="2000" dirty="0" smtClean="0">
                <a:latin typeface="Times New Roman" pitchFamily="18" charset="0"/>
                <a:cs typeface="Times New Roman" pitchFamily="18" charset="0"/>
              </a:rPr>
              <a:t>To grant outdoor relief only to the sick, the old, the invalid, and widows with young children</a:t>
            </a:r>
          </a:p>
          <a:p>
            <a:pPr marL="457200" indent="-457200" algn="just">
              <a:buFont typeface="+mj-lt"/>
              <a:buAutoNum type="arabicPeriod"/>
            </a:pPr>
            <a:r>
              <a:rPr lang="en-US" sz="2000" dirty="0" smtClean="0">
                <a:latin typeface="Times New Roman" pitchFamily="18" charset="0"/>
                <a:cs typeface="Times New Roman" pitchFamily="18" charset="0"/>
              </a:rPr>
              <a:t>To coordinate the administration of relief of several parishes into a “poor law union”</a:t>
            </a:r>
          </a:p>
          <a:p>
            <a:pPr marL="457200" indent="-457200" algn="just">
              <a:buFont typeface="+mj-lt"/>
              <a:buAutoNum type="arabicPeriod"/>
            </a:pPr>
            <a:r>
              <a:rPr lang="en-US" sz="2000" dirty="0" smtClean="0">
                <a:latin typeface="Times New Roman" pitchFamily="18" charset="0"/>
                <a:cs typeface="Times New Roman" pitchFamily="18" charset="0"/>
              </a:rPr>
              <a:t>To make the conditions of poor relief recipients less desirable than those of the lowest paid worker in the community </a:t>
            </a:r>
            <a:r>
              <a:rPr lang="en-US" sz="2000" i="1" dirty="0" smtClean="0">
                <a:latin typeface="Times New Roman" pitchFamily="18" charset="0"/>
                <a:cs typeface="Times New Roman" pitchFamily="18" charset="0"/>
              </a:rPr>
              <a:t>(principle of “less eligibility”)</a:t>
            </a:r>
          </a:p>
          <a:p>
            <a:pPr marL="457200" indent="-457200" algn="just">
              <a:buFont typeface="+mj-lt"/>
              <a:buAutoNum type="arabicPeriod"/>
            </a:pPr>
            <a:r>
              <a:rPr lang="en-US" sz="2000" dirty="0" smtClean="0">
                <a:latin typeface="Times New Roman" pitchFamily="18" charset="0"/>
                <a:cs typeface="Times New Roman" pitchFamily="18" charset="0"/>
              </a:rPr>
              <a:t>To establish a central board of control to be appointed by the king.</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8445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b="1" dirty="0">
                <a:latin typeface="Times New Roman" pitchFamily="18" charset="0"/>
                <a:cs typeface="Times New Roman" pitchFamily="18" charset="0"/>
              </a:rPr>
              <a:t>New Poor Law</a:t>
            </a:r>
          </a:p>
          <a:p>
            <a:pPr algn="just"/>
            <a:r>
              <a:rPr lang="en-US" sz="2000" dirty="0" smtClean="0">
                <a:latin typeface="Times New Roman" pitchFamily="18" charset="0"/>
                <a:cs typeface="Times New Roman" pitchFamily="18" charset="0"/>
              </a:rPr>
              <a:t>These recommendations were enacted </a:t>
            </a:r>
            <a:r>
              <a:rPr lang="en-US" sz="2000" b="1" dirty="0" smtClean="0">
                <a:latin typeface="Times New Roman" pitchFamily="18" charset="0"/>
                <a:cs typeface="Times New Roman" pitchFamily="18" charset="0"/>
              </a:rPr>
              <a:t>August 14, 1834</a:t>
            </a:r>
            <a:r>
              <a:rPr lang="en-US" sz="2000" dirty="0" smtClean="0">
                <a:latin typeface="Times New Roman" pitchFamily="18" charset="0"/>
                <a:cs typeface="Times New Roman" pitchFamily="18" charset="0"/>
              </a:rPr>
              <a:t>, in a statute known in England for one hundred years as the New Poor Law.</a:t>
            </a:r>
          </a:p>
          <a:p>
            <a:pPr algn="just"/>
            <a:r>
              <a:rPr lang="en-US" sz="2000" dirty="0" smtClean="0">
                <a:latin typeface="Times New Roman" pitchFamily="18" charset="0"/>
                <a:cs typeface="Times New Roman" pitchFamily="18" charset="0"/>
              </a:rPr>
              <a:t>Poor Law unions were formed by neighboring parishes. </a:t>
            </a:r>
          </a:p>
          <a:p>
            <a:pPr algn="just"/>
            <a:r>
              <a:rPr lang="en-US" sz="2000" dirty="0" smtClean="0">
                <a:latin typeface="Times New Roman" pitchFamily="18" charset="0"/>
                <a:cs typeface="Times New Roman" pitchFamily="18" charset="0"/>
              </a:rPr>
              <a:t>They were administered by a board of guardians, composed of representatives of each parish with a paid staff, and managed a common workhouse and almshouse.</a:t>
            </a:r>
          </a:p>
          <a:p>
            <a:pPr algn="just"/>
            <a:r>
              <a:rPr lang="en-US" sz="2000" dirty="0" smtClean="0">
                <a:latin typeface="Times New Roman" pitchFamily="18" charset="0"/>
                <a:cs typeface="Times New Roman" pitchFamily="18" charset="0"/>
              </a:rPr>
              <a:t>To develop a uniform poor law policy, a Permanent Royal Poor Law Commission was appointed with three commissioners; Edwin Chadwick was its first secretary.</a:t>
            </a:r>
          </a:p>
          <a:p>
            <a:pPr algn="just"/>
            <a:r>
              <a:rPr lang="en-US" sz="2000" dirty="0" smtClean="0">
                <a:latin typeface="Times New Roman" pitchFamily="18" charset="0"/>
                <a:cs typeface="Times New Roman" pitchFamily="18" charset="0"/>
              </a:rPr>
              <a:t>Assistant Commissioners visited poor law unions, attended meetings of the boards of guardians and inspected workhouses and almshouses.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3835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400800"/>
          </a:xfrm>
        </p:spPr>
        <p:txBody>
          <a:bodyPr>
            <a:normAutofit/>
          </a:bodyPr>
          <a:lstStyle/>
          <a:p>
            <a:endParaRPr lang="en-US" sz="2000" b="1" dirty="0" smtClean="0">
              <a:latin typeface="Times New Roman" pitchFamily="18" charset="0"/>
              <a:cs typeface="Times New Roman" pitchFamily="18" charset="0"/>
            </a:endParaRPr>
          </a:p>
          <a:p>
            <a:endParaRPr lang="en-US" sz="2000" b="1"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Edwin Chadwick</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Edwin Chadwick was an energetic, aggressive reformer, not content with the cautious actions of the commissioners.</a:t>
            </a:r>
          </a:p>
          <a:p>
            <a:pPr algn="just"/>
            <a:r>
              <a:rPr lang="en-US" sz="2400" dirty="0" smtClean="0">
                <a:latin typeface="Times New Roman" pitchFamily="18" charset="0"/>
                <a:cs typeface="Times New Roman" pitchFamily="18" charset="0"/>
              </a:rPr>
              <a:t>Edwin Chadwick became General commissioner of the Poor and supervised investigations into the causes of poverty and the means of effective social reform.</a:t>
            </a:r>
          </a:p>
          <a:p>
            <a:pPr algn="just"/>
            <a:r>
              <a:rPr lang="en-US" sz="2400" dirty="0" smtClean="0">
                <a:latin typeface="Times New Roman" pitchFamily="18" charset="0"/>
                <a:cs typeface="Times New Roman" pitchFamily="18" charset="0"/>
              </a:rPr>
              <a:t>Earlier surveys made by the poor law commissioners had revealed that widespread prevalence of disease among the lower classes was a major cause of destitution. </a:t>
            </a:r>
          </a:p>
          <a:p>
            <a:pPr algn="just"/>
            <a:r>
              <a:rPr lang="en-US" sz="2400" dirty="0" smtClean="0">
                <a:latin typeface="Times New Roman" pitchFamily="18" charset="0"/>
                <a:cs typeface="Times New Roman" pitchFamily="18" charset="0"/>
              </a:rPr>
              <a:t>Disease among the poor was caused mainly by  unhealthy housing and living conditions and by malnutrition.</a:t>
            </a:r>
          </a:p>
        </p:txBody>
      </p:sp>
    </p:spTree>
    <p:extLst>
      <p:ext uri="{BB962C8B-B14F-4D97-AF65-F5344CB8AC3E}">
        <p14:creationId xmlns:p14="http://schemas.microsoft.com/office/powerpoint/2010/main" val="5984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In urban slums ,people lived in overcrowded quarters, and often adolescents and children of both sexes slept in one bed. </a:t>
            </a:r>
          </a:p>
          <a:p>
            <a:pPr algn="just"/>
            <a:r>
              <a:rPr lang="en-US" dirty="0">
                <a:latin typeface="Times New Roman" pitchFamily="18" charset="0"/>
                <a:cs typeface="Times New Roman" pitchFamily="18" charset="0"/>
              </a:rPr>
              <a:t>This led to promiscuity, quarrels, delinquency, immorality and rapid spread of contagious diseases.</a:t>
            </a:r>
          </a:p>
          <a:p>
            <a:pPr algn="just"/>
            <a:r>
              <a:rPr lang="en-US" dirty="0">
                <a:latin typeface="Times New Roman" pitchFamily="18" charset="0"/>
                <a:cs typeface="Times New Roman" pitchFamily="18" charset="0"/>
              </a:rPr>
              <a:t>Often seven to ten used one sleeping room, or ;lived in damp, dark cellars without any ventilation.</a:t>
            </a:r>
          </a:p>
          <a:p>
            <a:pPr algn="just"/>
            <a:r>
              <a:rPr lang="en-US" dirty="0">
                <a:latin typeface="Times New Roman" pitchFamily="18" charset="0"/>
                <a:cs typeface="Times New Roman" pitchFamily="18" charset="0"/>
              </a:rPr>
              <a:t>There were usually no outside toilets and no sewers in the streets, Refuse was thrown into the public gutter, and there existed no scavenger service or regular street cleaning although this was occasionally done by inmates of the workhouse</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61334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On the initiative of Edwin Chadwick, the poor law board brought these conditions to the attention of parliament.</a:t>
            </a:r>
          </a:p>
          <a:p>
            <a:pPr algn="just"/>
            <a:r>
              <a:rPr lang="en-US" dirty="0">
                <a:latin typeface="Times New Roman" pitchFamily="18" charset="0"/>
                <a:cs typeface="Times New Roman" pitchFamily="18" charset="0"/>
              </a:rPr>
              <a:t>Chadwick thus became the first pioneer of public hygiene.</a:t>
            </a:r>
          </a:p>
          <a:p>
            <a:pPr algn="just"/>
            <a:r>
              <a:rPr lang="en-US" dirty="0">
                <a:latin typeface="Times New Roman" pitchFamily="18" charset="0"/>
                <a:cs typeface="Times New Roman" pitchFamily="18" charset="0"/>
              </a:rPr>
              <a:t>He developed a program of protection against contagious disease by sanitary provisions for water systems, sewage, and drainage.</a:t>
            </a:r>
          </a:p>
          <a:p>
            <a:pPr algn="just"/>
            <a:r>
              <a:rPr lang="en-US" dirty="0">
                <a:latin typeface="Times New Roman" pitchFamily="18" charset="0"/>
                <a:cs typeface="Times New Roman" pitchFamily="18" charset="0"/>
              </a:rPr>
              <a:t>At this  insistence, free public vaccination against cholera, typhus and smallpox was introduced in </a:t>
            </a:r>
            <a:r>
              <a:rPr lang="en-US" b="1" dirty="0">
                <a:latin typeface="Times New Roman" pitchFamily="18" charset="0"/>
                <a:cs typeface="Times New Roman" pitchFamily="18" charset="0"/>
              </a:rPr>
              <a:t>1840.</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1342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2000" b="1" dirty="0" smtClean="0">
                <a:latin typeface="Times New Roman" pitchFamily="18" charset="0"/>
                <a:cs typeface="Times New Roman" pitchFamily="18" charset="0"/>
              </a:rPr>
              <a:t>Public </a:t>
            </a:r>
            <a:r>
              <a:rPr lang="en-US" sz="2000" b="1" dirty="0">
                <a:latin typeface="Times New Roman" pitchFamily="18" charset="0"/>
                <a:cs typeface="Times New Roman" pitchFamily="18" charset="0"/>
              </a:rPr>
              <a:t>Health Act of </a:t>
            </a:r>
            <a:r>
              <a:rPr lang="en-US" sz="2000" b="1" dirty="0" smtClean="0">
                <a:latin typeface="Times New Roman" pitchFamily="18" charset="0"/>
                <a:cs typeface="Times New Roman" pitchFamily="18" charset="0"/>
              </a:rPr>
              <a:t>1848</a:t>
            </a:r>
          </a:p>
          <a:p>
            <a:pPr algn="just"/>
            <a:r>
              <a:rPr lang="en-US" sz="2000" dirty="0" smtClean="0">
                <a:latin typeface="Times New Roman" pitchFamily="18" charset="0"/>
                <a:cs typeface="Times New Roman" pitchFamily="18" charset="0"/>
              </a:rPr>
              <a:t>The Public Health Act of August 31, 1848, established a General Board of Health, and Edwin Chadwick served as one of its members.</a:t>
            </a:r>
          </a:p>
          <a:p>
            <a:pPr algn="just"/>
            <a:r>
              <a:rPr lang="en-US" sz="2000" dirty="0" smtClean="0">
                <a:latin typeface="Times New Roman" pitchFamily="18" charset="0"/>
                <a:cs typeface="Times New Roman" pitchFamily="18" charset="0"/>
              </a:rPr>
              <a:t>Despite his devoted service, Edwin Chadwick again found severe opposition. After six years he was dismissed.</a:t>
            </a:r>
          </a:p>
          <a:p>
            <a:pPr algn="just"/>
            <a:r>
              <a:rPr lang="en-US" sz="2000" b="1" dirty="0">
                <a:latin typeface="Times New Roman" pitchFamily="18" charset="0"/>
                <a:cs typeface="Times New Roman" pitchFamily="18" charset="0"/>
              </a:rPr>
              <a:t>Florence Nightingale</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less than a decade later, Florence Nightingale, denouncing the miserable status of the army medical service, aroused public opinion and started single handed a reform of nursing, hospitals and medical practice.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0846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Source: Book title “Introduction to Social Welfare”</a:t>
            </a:r>
          </a:p>
          <a:p>
            <a:pPr marL="0" indent="0">
              <a:buNone/>
            </a:pPr>
            <a:r>
              <a:rPr lang="en-US" sz="2800" dirty="0">
                <a:latin typeface="Times New Roman" pitchFamily="18" charset="0"/>
                <a:cs typeface="Times New Roman" pitchFamily="18" charset="0"/>
              </a:rPr>
              <a:t>	      Author: Walter A. Friedlander </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Robert </a:t>
            </a:r>
            <a:r>
              <a:rPr lang="en-US" sz="2800" dirty="0">
                <a:latin typeface="Times New Roman" pitchFamily="18" charset="0"/>
                <a:cs typeface="Times New Roman" pitchFamily="18" charset="0"/>
              </a:rPr>
              <a:t>Z. </a:t>
            </a:r>
            <a:r>
              <a:rPr lang="en-US" sz="2800" dirty="0" err="1">
                <a:latin typeface="Times New Roman" pitchFamily="18" charset="0"/>
                <a:cs typeface="Times New Roman" pitchFamily="18" charset="0"/>
              </a:rPr>
              <a:t>Apte</a:t>
            </a:r>
            <a:endParaRPr lang="en-US" sz="2800" dirty="0">
              <a:latin typeface="Times New Roman" pitchFamily="18" charset="0"/>
              <a:cs typeface="Times New Roman" pitchFamily="18" charset="0"/>
            </a:endParaRPr>
          </a:p>
          <a:p>
            <a:endParaRPr lang="en-US" sz="2800" dirty="0"/>
          </a:p>
        </p:txBody>
      </p:sp>
    </p:spTree>
    <p:extLst>
      <p:ext uri="{BB962C8B-B14F-4D97-AF65-F5344CB8AC3E}">
        <p14:creationId xmlns:p14="http://schemas.microsoft.com/office/powerpoint/2010/main" val="3502079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693</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Poor Law Reform of 1834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Social Work</dc:title>
  <dc:creator>1</dc:creator>
  <cp:lastModifiedBy>Abdul Rehman</cp:lastModifiedBy>
  <cp:revision>16</cp:revision>
  <dcterms:created xsi:type="dcterms:W3CDTF">2020-04-23T10:01:00Z</dcterms:created>
  <dcterms:modified xsi:type="dcterms:W3CDTF">2020-04-25T16:07:40Z</dcterms:modified>
</cp:coreProperties>
</file>